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5" r:id="rId1"/>
    <p:sldMasterId id="2147483697" r:id="rId2"/>
    <p:sldMasterId id="2147483683" r:id="rId3"/>
  </p:sldMasterIdLst>
  <p:notesMasterIdLst>
    <p:notesMasterId r:id="rId12"/>
  </p:notesMasterIdLst>
  <p:handoutMasterIdLst>
    <p:handoutMasterId r:id="rId13"/>
  </p:handoutMasterIdLst>
  <p:sldIdLst>
    <p:sldId id="307" r:id="rId4"/>
    <p:sldId id="280" r:id="rId5"/>
    <p:sldId id="320" r:id="rId6"/>
    <p:sldId id="321" r:id="rId7"/>
    <p:sldId id="322" r:id="rId8"/>
    <p:sldId id="323" r:id="rId9"/>
    <p:sldId id="324" r:id="rId10"/>
    <p:sldId id="325" r:id="rId11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CC6A"/>
    <a:srgbClr val="54585A"/>
    <a:srgbClr val="FFCC00"/>
    <a:srgbClr val="004376"/>
    <a:srgbClr val="F9F6E5"/>
    <a:srgbClr val="FF640F"/>
    <a:srgbClr val="B3A369"/>
    <a:srgbClr val="6D6137"/>
    <a:srgbClr val="003057"/>
    <a:srgbClr val="D6D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06" autoAdjust="0"/>
    <p:restoredTop sz="96327"/>
  </p:normalViewPr>
  <p:slideViewPr>
    <p:cSldViewPr snapToGrid="0" snapToObjects="1">
      <p:cViewPr varScale="1">
        <p:scale>
          <a:sx n="109" d="100"/>
          <a:sy n="109" d="100"/>
        </p:scale>
        <p:origin x="1302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0FB0-7803-314F-9BE0-3772887DCBDE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5D7CC-4584-7D4D-9AC5-26861B0A2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41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41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pPr/>
              <a:t>4/17/2025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233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372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6797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62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686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 userDrawn="1"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612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 userDrawn="1"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83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016554A5-B4DD-7045-B047-B7DA6D1E70A4}" type="datetimeFigureOut">
              <a:rPr lang="en-US" smtClean="0"/>
              <a:pPr/>
              <a:t>4/17/2025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3" r:id="rId4"/>
    <p:sldLayoutId id="2147483690" r:id="rId5"/>
    <p:sldLayoutId id="2147483691" r:id="rId6"/>
    <p:sldLayoutId id="2147483692" r:id="rId7"/>
    <p:sldLayoutId id="214748369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CC4-8BA4-D145-6D28-7181D4BBF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Reproducibility Study of Graph Attention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2467-1D6D-30DE-402A-35783DB9D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1449476"/>
          </a:xfrm>
        </p:spPr>
        <p:txBody>
          <a:bodyPr>
            <a:normAutofit fontScale="92500" lnSpcReduction="10000"/>
          </a:bodyPr>
          <a:lstStyle/>
          <a:p>
            <a:r>
              <a:rPr lang="en-US" sz="3200" b="1" dirty="0">
                <a:solidFill>
                  <a:srgbClr val="A7934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Sina Hassanpouryousefi (</a:t>
            </a:r>
            <a:r>
              <a:rPr lang="en-US" sz="3200" b="1" dirty="0" err="1">
                <a:solidFill>
                  <a:srgbClr val="A7934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GTid</a:t>
            </a:r>
            <a:r>
              <a:rPr lang="en-US" sz="3200" b="1" dirty="0">
                <a:solidFill>
                  <a:srgbClr val="A7934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shassanp3) </a:t>
            </a:r>
            <a:br>
              <a:rPr lang="en-US" sz="3200" b="1" dirty="0">
                <a:solidFill>
                  <a:srgbClr val="A7934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3200" b="1" dirty="0">
              <a:solidFill>
                <a:srgbClr val="A7934B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>
                <a:solidFill>
                  <a:srgbClr val="A7934B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Team 32</a:t>
            </a:r>
          </a:p>
        </p:txBody>
      </p:sp>
    </p:spTree>
    <p:extLst>
      <p:ext uri="{BB962C8B-B14F-4D97-AF65-F5344CB8AC3E}">
        <p14:creationId xmlns:p14="http://schemas.microsoft.com/office/powerpoint/2010/main" val="3862558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 Graphs Are Challenging?</a:t>
            </a:r>
          </a:p>
          <a:p>
            <a:pPr rtl="0">
              <a:buFont typeface="Arial" panose="020B0604020202020204" pitchFamily="34" charset="0"/>
              <a:buChar char="•"/>
            </a:pPr>
            <a:endParaRPr lang="en-US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Graph-structured data: social networks, citations, biological systems.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Irregular topology: no fixed grid like images for CNNs.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Limitations of prior GNNs (e.g., GCNs):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Tied to specific graph structures.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Uniform neighbor weighting.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Costly spectral operations.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General Problem</a:t>
            </a:r>
          </a:p>
        </p:txBody>
      </p:sp>
    </p:spTree>
    <p:extLst>
      <p:ext uri="{BB962C8B-B14F-4D97-AF65-F5344CB8AC3E}">
        <p14:creationId xmlns:p14="http://schemas.microsoft.com/office/powerpoint/2010/main" val="82075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GATs Work?</a:t>
            </a:r>
          </a:p>
          <a:p>
            <a:pPr rtl="0">
              <a:buFont typeface="Arial" panose="020B0604020202020204" pitchFamily="34" charset="0"/>
              <a:buChar char="•"/>
            </a:pPr>
            <a:endParaRPr lang="en-US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Masked self-attention to weight neighbors dynamically.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Key components: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Linear transformation of node features.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Attention coefficients.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Normalized.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Multi-head attention for stability.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 err="1"/>
              <a:t>Transductive</a:t>
            </a:r>
            <a:r>
              <a:rPr lang="en-US" dirty="0"/>
              <a:t>: 2 layers (Cora).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GATs’</a:t>
            </a: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Specific Approach</a:t>
            </a:r>
          </a:p>
        </p:txBody>
      </p:sp>
    </p:spTree>
    <p:extLst>
      <p:ext uri="{BB962C8B-B14F-4D97-AF65-F5344CB8AC3E}">
        <p14:creationId xmlns:p14="http://schemas.microsoft.com/office/powerpoint/2010/main" val="3632665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the Paper Achieved?</a:t>
            </a:r>
          </a:p>
          <a:p>
            <a:pPr rtl="0">
              <a:buFont typeface="Arial" panose="020B0604020202020204" pitchFamily="34" charset="0"/>
              <a:buChar char="•"/>
            </a:pPr>
            <a:endParaRPr lang="en-US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 err="1"/>
              <a:t>Transductive</a:t>
            </a:r>
            <a:r>
              <a:rPr lang="en-US" dirty="0"/>
              <a:t> (node classification):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Cora: 83.0% ± 0.7% accuracy.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 err="1"/>
              <a:t>Citeseer</a:t>
            </a:r>
            <a:r>
              <a:rPr lang="en-US" dirty="0"/>
              <a:t>: 72.5% ± 0.7%.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 err="1"/>
              <a:t>Pubmed</a:t>
            </a:r>
            <a:r>
              <a:rPr lang="en-US" dirty="0"/>
              <a:t>: 79.0% ± 0.3%.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Inductive (PPI):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Micro-averaged ( F_1 ): 0.973 ± 0.002.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Outperformed GCN, </a:t>
            </a:r>
            <a:r>
              <a:rPr lang="en-US" dirty="0" err="1"/>
              <a:t>GraphSAGE</a:t>
            </a:r>
            <a:r>
              <a:rPr lang="en-US" dirty="0"/>
              <a:t> baselines.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Claimed Results in the Paper</a:t>
            </a:r>
          </a:p>
        </p:txBody>
      </p:sp>
    </p:spTree>
    <p:extLst>
      <p:ext uri="{BB962C8B-B14F-4D97-AF65-F5344CB8AC3E}">
        <p14:creationId xmlns:p14="http://schemas.microsoft.com/office/powerpoint/2010/main" val="2142199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I did?</a:t>
            </a:r>
          </a:p>
          <a:p>
            <a:pPr rtl="0">
              <a:buFont typeface="Arial" panose="020B0604020202020204" pitchFamily="34" charset="0"/>
              <a:buChar char="•"/>
            </a:pPr>
            <a:endParaRPr lang="en-US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Custom codebase: train.py, gat.py, gcn.py, etc.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 err="1"/>
              <a:t>Transductive</a:t>
            </a:r>
            <a:r>
              <a:rPr lang="en-US" dirty="0"/>
              <a:t>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Cora: 82.8% ± 0.6% (vs. 83.0%).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Baselines: GCN (81.3%), </a:t>
            </a:r>
            <a:r>
              <a:rPr lang="en-US" dirty="0" err="1"/>
              <a:t>GraphSAGE</a:t>
            </a:r>
            <a:r>
              <a:rPr lang="en-US" dirty="0"/>
              <a:t> (80.5%), </a:t>
            </a:r>
            <a:r>
              <a:rPr lang="en-US" dirty="0" err="1"/>
              <a:t>ChebNet</a:t>
            </a:r>
            <a:r>
              <a:rPr lang="en-US" dirty="0"/>
              <a:t> (81.0%).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 Reproduction Results</a:t>
            </a:r>
          </a:p>
        </p:txBody>
      </p:sp>
    </p:spTree>
    <p:extLst>
      <p:ext uri="{BB962C8B-B14F-4D97-AF65-F5344CB8AC3E}">
        <p14:creationId xmlns:p14="http://schemas.microsoft.com/office/powerpoint/2010/main" val="3256614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Analyzing the Match</a:t>
            </a:r>
          </a:p>
          <a:p>
            <a:pPr rtl="0">
              <a:buFont typeface="Arial" panose="020B0604020202020204" pitchFamily="34" charset="0"/>
              <a:buChar char="•"/>
            </a:pPr>
            <a:endParaRPr lang="en-US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b="1" dirty="0"/>
              <a:t>Why Match (</a:t>
            </a:r>
            <a:r>
              <a:rPr lang="en-US" b="1" dirty="0" err="1"/>
              <a:t>Transductive</a:t>
            </a:r>
            <a:r>
              <a:rPr lang="en-US" b="1" dirty="0"/>
              <a:t>)</a:t>
            </a:r>
            <a:r>
              <a:rPr lang="en-US" dirty="0"/>
              <a:t>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Faithful implementation (train.py, gat.py).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Same hyperparameters (8 heads, dropout=0.6).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100 runs for robust stats.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b="1" dirty="0"/>
              <a:t>Why Slightly Worse (PPI)</a:t>
            </a:r>
            <a:r>
              <a:rPr lang="en-US" dirty="0"/>
              <a:t>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Batch size limited to 2 graphs (818716 edges).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Random initialization in 3-layer GAT.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Possible normalization differences.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Results Match or Differ</a:t>
            </a:r>
          </a:p>
        </p:txBody>
      </p:sp>
    </p:spTree>
    <p:extLst>
      <p:ext uri="{BB962C8B-B14F-4D97-AF65-F5344CB8AC3E}">
        <p14:creationId xmlns:p14="http://schemas.microsoft.com/office/powerpoint/2010/main" val="3606112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Going Beyond the Paper</a:t>
            </a:r>
          </a:p>
          <a:p>
            <a:pPr marL="0" indent="0">
              <a:buNone/>
            </a:pPr>
            <a:endParaRPr lang="en-US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b="1" dirty="0"/>
              <a:t>Extensions</a:t>
            </a:r>
            <a:r>
              <a:rPr lang="en-US" dirty="0"/>
              <a:t>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Edge Features: Cora accuracy to 83.5% (vs. 82.8%).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b="1" dirty="0"/>
              <a:t>Ablations</a:t>
            </a:r>
            <a:r>
              <a:rPr lang="en-US" dirty="0"/>
              <a:t>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Heads (Cora): ( K=4 ): 82.2%, ( K=8 ): 82.8%, ( K=16 ): 82.9%.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Dropout (Cora): ( p=0.4 ): 82.5%, ( p=0.6 ): 82.8%, ( p=0.8 ): 81.9%.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Extensions and Ablations</a:t>
            </a:r>
          </a:p>
        </p:txBody>
      </p:sp>
    </p:spTree>
    <p:extLst>
      <p:ext uri="{BB962C8B-B14F-4D97-AF65-F5344CB8AC3E}">
        <p14:creationId xmlns:p14="http://schemas.microsoft.com/office/powerpoint/2010/main" val="4068275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/>
            <a:r>
              <a:rPr lang="en-US" dirty="0"/>
              <a:t>Key Takeaways</a:t>
            </a:r>
          </a:p>
          <a:p>
            <a:pPr rtl="0">
              <a:buFont typeface="Arial" panose="020B0604020202020204" pitchFamily="34" charset="0"/>
              <a:buChar char="•"/>
            </a:pPr>
            <a:endParaRPr lang="en-US" dirty="0"/>
          </a:p>
          <a:p>
            <a:pPr rtl="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Successfully reproduced </a:t>
            </a:r>
            <a:r>
              <a:rPr lang="en-US" dirty="0" err="1"/>
              <a:t>GATs’</a:t>
            </a:r>
            <a:r>
              <a:rPr lang="en-US" dirty="0"/>
              <a:t> results, confirming attention’s power.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Train.py and gat.py enabled robust comparisons.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Extensions show </a:t>
            </a:r>
            <a:r>
              <a:rPr lang="en-US" dirty="0" err="1"/>
              <a:t>GATs’</a:t>
            </a:r>
            <a:r>
              <a:rPr lang="en-US" dirty="0"/>
              <a:t> potential for broader tasks.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Future: Optimize PPI batching, analyze attention weights.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9138361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10958</TotalTime>
  <Words>405</Words>
  <Application>Microsoft Office PowerPoint</Application>
  <PresentationFormat>Widescreen</PresentationFormat>
  <Paragraphs>66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Roboto</vt:lpstr>
      <vt:lpstr>Arial</vt:lpstr>
      <vt:lpstr>Title Page</vt:lpstr>
      <vt:lpstr>Dividers</vt:lpstr>
      <vt:lpstr>Content Page</vt:lpstr>
      <vt:lpstr>Reproducibility Study of Graph Attention Networks</vt:lpstr>
      <vt:lpstr>The General Problem</vt:lpstr>
      <vt:lpstr>GATs’ Specific Approach</vt:lpstr>
      <vt:lpstr>Claimed Results in the Paper</vt:lpstr>
      <vt:lpstr>My Reproduction Results</vt:lpstr>
      <vt:lpstr>Why Results Match or Differ</vt:lpstr>
      <vt:lpstr>Extensions and Ablations</vt:lpstr>
      <vt:lpstr>Conclusion</vt:lpstr>
    </vt:vector>
  </TitlesOfParts>
  <Company>Georgia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 and Charts  Style Guide</dc:title>
  <dc:creator>Perez, Raul N</dc:creator>
  <cp:lastModifiedBy>Sina H. Yousefi</cp:lastModifiedBy>
  <cp:revision>47</cp:revision>
  <dcterms:created xsi:type="dcterms:W3CDTF">2022-08-24T13:02:54Z</dcterms:created>
  <dcterms:modified xsi:type="dcterms:W3CDTF">2025-04-17T19:48:18Z</dcterms:modified>
</cp:coreProperties>
</file>

<file path=docProps/thumbnail.jpeg>
</file>